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49" r:id="rId2"/>
    <p:sldId id="752" r:id="rId3"/>
    <p:sldId id="767" r:id="rId4"/>
    <p:sldId id="768" r:id="rId5"/>
    <p:sldId id="765" r:id="rId6"/>
    <p:sldId id="753" r:id="rId7"/>
    <p:sldId id="766" r:id="rId8"/>
    <p:sldId id="762" r:id="rId9"/>
    <p:sldId id="763" r:id="rId10"/>
    <p:sldId id="761" r:id="rId11"/>
  </p:sldIdLst>
  <p:sldSz cx="19799300" cy="11160125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inkoff Sans" panose="02000506050000020004" pitchFamily="2" charset="0"/>
      <p:regular r:id="rId18"/>
      <p:bold r:id="rId19"/>
    </p:embeddedFont>
    <p:embeddedFont>
      <p:font typeface="TINKOFFSANS-MEDIUM" panose="02000806050000020004" pitchFamily="2" charset="0"/>
      <p:regular r:id="rId20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749"/>
            <p14:sldId id="752"/>
            <p14:sldId id="767"/>
            <p14:sldId id="768"/>
            <p14:sldId id="765"/>
            <p14:sldId id="753"/>
            <p14:sldId id="766"/>
            <p14:sldId id="762"/>
            <p14:sldId id="763"/>
            <p14:sldId id="761"/>
          </p14:sldIdLst>
        </p14:section>
        <p14:section name="Сетка в презентациях" id="{0E16339E-237F-0148-B0B0-4DDEDCDA4132}">
          <p14:sldIdLst/>
        </p14:section>
        <p14:section name="Цвета в презентации" id="{80934B76-7569-894D-96FA-E96BC818DA44}">
          <p14:sldIdLst/>
        </p14:section>
        <p14:section name="Библиотека 3D/Иконок" id="{51DFFC75-6FF6-AC47-AAB9-9EBF00776929}">
          <p14:sldIdLst/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/>
        </p14:section>
        <p14:section name="Слайды наполнители/Текст" id="{AAC21082-8BF7-E34B-9E25-3EF50ACF95F1}">
          <p14:sldIdLst/>
        </p14:section>
        <p14:section name="Слайд с темами" id="{D54C36DA-9F9E-AB4B-B77E-3DF56173D731}">
          <p14:sldIdLst/>
        </p14:section>
        <p14:section name="Слайды /Текст+Изображение" id="{C46A06CE-C523-2046-897A-802C8D9FFBDA}">
          <p14:sldIdLst/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/>
        </p14:section>
        <p14:section name="Слайд с сотрудниками" id="{6AB4839B-B6AE-7446-B880-037AEBCBC1F6}">
          <p14:sldIdLst/>
        </p14:section>
        <p14:section name="Слайды с макапами" id="{CA9118DE-A53F-E544-9DE6-0FA0EAD83900}">
          <p14:sldIdLst/>
        </p14:section>
        <p14:section name="Слайды с картой" id="{AC83F3A3-D46E-3E4A-8A91-76A9388703F3}">
          <p14:sldIdLst/>
        </p14:section>
        <p14:section name="Roadmap" id="{6A885FB0-B1C6-3A46-81BC-B9A906CE248F}">
          <p14:sldIdLst/>
        </p14:section>
        <p14:section name="Слайды с календарем" id="{0C56B804-AE79-EE4D-ABCE-39619EC08C8E}">
          <p14:sldIdLst/>
        </p14:section>
        <p14:section name="Воронка" id="{A0032DC6-6AE8-3A45-A001-6A57B645DBF7}">
          <p14:sldIdLst/>
        </p14:section>
        <p14:section name="Графики" id="{08E34C14-3F76-CA4A-90B2-B8B54DBC723A}">
          <p14:sldIdLst/>
        </p14:section>
        <p14:section name="Слайды с таблицой" id="{14093536-FB84-5748-83FC-4474707A736E}">
          <p14:sldIdLst/>
        </p14:section>
        <p14:section name="Завершающий слайд" id="{629D2865-0EDD-ED4A-B2F7-13BC98080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BF9"/>
    <a:srgbClr val="FFDD2C"/>
    <a:srgbClr val="F6F6F6"/>
    <a:srgbClr val="9CC2FC"/>
    <a:srgbClr val="E5ECFF"/>
    <a:srgbClr val="000000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0"/>
    <p:restoredTop sz="82561"/>
  </p:normalViewPr>
  <p:slideViewPr>
    <p:cSldViewPr snapToGrid="0" snapToObjects="1" showGuides="1">
      <p:cViewPr varScale="1">
        <p:scale>
          <a:sx n="80" d="100"/>
          <a:sy n="80" d="100"/>
        </p:scale>
        <p:origin x="1328" y="208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25.10.2023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№3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Титульный слайд с вариантом, когда присутствует картинка или </a:t>
            </a:r>
            <a:r>
              <a:rPr lang="en-US" dirty="0"/>
              <a:t>3D </a:t>
            </a:r>
            <a:r>
              <a:rPr lang="ru-RU" dirty="0"/>
              <a:t>объект</a:t>
            </a:r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3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16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39481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73235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97331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275575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286598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75000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245222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5429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775BBF-30B7-BE89-A44F-7AA603622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471" y="319634"/>
            <a:ext cx="3543815" cy="2786172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06C31-448E-45E4-EA42-FA20CDFA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9" r:id="rId4"/>
    <p:sldLayoutId id="2147483766" r:id="rId5"/>
    <p:sldLayoutId id="2147483752" r:id="rId6"/>
    <p:sldLayoutId id="2147483768" r:id="rId7"/>
    <p:sldLayoutId id="2147483758" r:id="rId8"/>
    <p:sldLayoutId id="2147483764" r:id="rId9"/>
    <p:sldLayoutId id="2147483753" r:id="rId10"/>
    <p:sldLayoutId id="2147483751" r:id="rId11"/>
    <p:sldLayoutId id="2147483742" r:id="rId12"/>
    <p:sldLayoutId id="2147483658" r:id="rId13"/>
    <p:sldLayoutId id="2147483659" r:id="rId14"/>
    <p:sldLayoutId id="2147483709" r:id="rId15"/>
    <p:sldLayoutId id="2147483741" r:id="rId16"/>
    <p:sldLayoutId id="2147483675" r:id="rId17"/>
    <p:sldLayoutId id="2147483745" r:id="rId18"/>
    <p:sldLayoutId id="2147483744" r:id="rId19"/>
    <p:sldLayoutId id="2147483767" r:id="rId20"/>
    <p:sldLayoutId id="2147483754" r:id="rId21"/>
    <p:sldLayoutId id="2147483757" r:id="rId22"/>
    <p:sldLayoutId id="2147483750" r:id="rId23"/>
    <p:sldLayoutId id="2147483712" r:id="rId24"/>
    <p:sldLayoutId id="2147483761" r:id="rId25"/>
    <p:sldLayoutId id="2147483762" r:id="rId26"/>
    <p:sldLayoutId id="2147483763" r:id="rId27"/>
    <p:sldLayoutId id="2147483760" r:id="rId28"/>
    <p:sldLayoutId id="2147483756" r:id="rId29"/>
    <p:sldLayoutId id="2147483706" r:id="rId30"/>
    <p:sldLayoutId id="2147483711" r:id="rId31"/>
    <p:sldLayoutId id="2147483716" r:id="rId32"/>
    <p:sldLayoutId id="2147483714" r:id="rId33"/>
    <p:sldLayoutId id="2147483743" r:id="rId34"/>
    <p:sldLayoutId id="2147483755" r:id="rId35"/>
    <p:sldLayoutId id="2147483749" r:id="rId36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851005" y="4302829"/>
            <a:ext cx="8618962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Семинар 2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851005" y="6678035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2800" dirty="0"/>
              <a:t>Курс </a:t>
            </a:r>
            <a:r>
              <a:rPr lang="en-US" sz="2800" dirty="0"/>
              <a:t>Java </a:t>
            </a:r>
            <a:r>
              <a:rPr lang="ru-RU" sz="2800" dirty="0"/>
              <a:t>Осень 2023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2CD63B-EF94-F7F5-DA62-BF11B5E50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F5F5F8"/>
          </a:solidFill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227390" y="1153670"/>
            <a:ext cx="7497246" cy="9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7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Он такой один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0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827655" y="2284092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Напишем приложение по работе с задачами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899662" y="3675586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Использование коллекций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899650" y="5657536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Использование </a:t>
            </a:r>
            <a:r>
              <a:rPr lang="en-US" dirty="0">
                <a:latin typeface="TINKOFFSANS-MEDIUM" panose="02000506050000020004" pitchFamily="2" charset="0"/>
              </a:rPr>
              <a:t>Generic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899650" y="7777386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Работа со </a:t>
            </a:r>
            <a:r>
              <a:rPr lang="en-US" dirty="0">
                <a:latin typeface="TINKOFFSANS-MEDIUM" panose="02000506050000020004" pitchFamily="2" charset="0"/>
              </a:rPr>
              <a:t>stream </a:t>
            </a:r>
            <a:r>
              <a:rPr lang="ru-RU" dirty="0">
                <a:latin typeface="TINKOFFSANS-MEDIUM" panose="02000506050000020004" pitchFamily="2" charset="0"/>
              </a:rPr>
              <a:t>и </a:t>
            </a:r>
            <a:r>
              <a:rPr lang="en-US" dirty="0">
                <a:latin typeface="TINKOFFSANS-MEDIUM" panose="02000506050000020004" pitchFamily="2" charset="0"/>
              </a:rPr>
              <a:t>lambda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Разработка </a:t>
            </a:r>
            <a:r>
              <a:rPr lang="ru-RU" dirty="0" err="1">
                <a:latin typeface="TINKOFFSANS-MEDIUM" panose="02000506050000020004" pitchFamily="2" charset="0"/>
              </a:rPr>
              <a:t>трекера</a:t>
            </a:r>
            <a:r>
              <a:rPr lang="ru-RU" dirty="0">
                <a:latin typeface="TINKOFFSANS-MEDIUM" panose="02000506050000020004" pitchFamily="2" charset="0"/>
              </a:rPr>
              <a:t> задач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22" name="Текст 32"/>
          <p:cNvSpPr txBox="1"/>
          <p:nvPr/>
        </p:nvSpPr>
        <p:spPr>
          <a:xfrm>
            <a:off x="9881661" y="4348885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Нужно будет подумать, как хранить задачи, чтобы операции были эффективными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881661" y="6316114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Поработаем с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Generic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типами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4" name="Текст 32"/>
          <p:cNvSpPr txBox="1"/>
          <p:nvPr/>
        </p:nvSpPr>
        <p:spPr>
          <a:xfrm>
            <a:off x="9863663" y="836630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Для некоторых операций удобно использовать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stream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api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lambda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3770977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7979471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8165" y="5829825"/>
            <a:ext cx="643070" cy="643070"/>
          </a:xfrm>
          <a:prstGeom prst="rect">
            <a:avLst/>
          </a:prstGeom>
        </p:spPr>
      </p:pic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План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99648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827655" y="2284092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Уникальный идентификатор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899662" y="3011245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en-US" dirty="0">
                <a:latin typeface="TINKOFFSANS-MEDIUM" panose="02000506050000020004" pitchFamily="2" charset="0"/>
              </a:rPr>
              <a:t>Summary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7639" y="4261062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en-US" dirty="0">
                <a:latin typeface="TINKOFFSANS-MEDIUM" panose="02000506050000020004" pitchFamily="2" charset="0"/>
              </a:rPr>
              <a:t>Priority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35637" y="6667758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en-US" dirty="0" err="1">
                <a:latin typeface="TINKOFFSANS-MEDIUM" panose="02000506050000020004" pitchFamily="2" charset="0"/>
              </a:rPr>
              <a:t>DateCreated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en-US" dirty="0">
                <a:latin typeface="TINKOFFSANS-MEDIUM" panose="02000506050000020004" pitchFamily="2" charset="0"/>
              </a:rPr>
              <a:t>Id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1222" name="Текст 32"/>
          <p:cNvSpPr txBox="1"/>
          <p:nvPr/>
        </p:nvSpPr>
        <p:spPr>
          <a:xfrm>
            <a:off x="9881661" y="3684544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Краткое описание задачи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899650" y="4919640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Приоритет число от 0 до 10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4" name="Текст 32"/>
          <p:cNvSpPr txBox="1"/>
          <p:nvPr/>
        </p:nvSpPr>
        <p:spPr>
          <a:xfrm>
            <a:off x="9899650" y="7256681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Дата создания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Сущность «Задача»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</a:t>
            </a:fld>
            <a:endParaRPr lang="ru-RU" sz="1600" dirty="0"/>
          </a:p>
        </p:txBody>
      </p:sp>
      <p:sp>
        <p:nvSpPr>
          <p:cNvPr id="2" name="Текст 35">
            <a:extLst>
              <a:ext uri="{FF2B5EF4-FFF2-40B4-BE49-F238E27FC236}">
                <a16:creationId xmlns:a16="http://schemas.microsoft.com/office/drawing/2014/main" id="{CD9E48EC-AA12-5858-9D13-DCF72DAA521B}"/>
              </a:ext>
            </a:extLst>
          </p:cNvPr>
          <p:cNvSpPr txBox="1">
            <a:spLocks/>
          </p:cNvSpPr>
          <p:nvPr/>
        </p:nvSpPr>
        <p:spPr>
          <a:xfrm>
            <a:off x="9899650" y="5432662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en-US" dirty="0">
                <a:latin typeface="TINKOFFSANS-MEDIUM" panose="02000506050000020004" pitchFamily="2" charset="0"/>
              </a:rPr>
              <a:t>Status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5" name="Текст 32">
            <a:extLst>
              <a:ext uri="{FF2B5EF4-FFF2-40B4-BE49-F238E27FC236}">
                <a16:creationId xmlns:a16="http://schemas.microsoft.com/office/drawing/2014/main" id="{CFCD7511-4EA8-5223-7331-5AA968F9D418}"/>
              </a:ext>
            </a:extLst>
          </p:cNvPr>
          <p:cNvSpPr txBox="1"/>
          <p:nvPr/>
        </p:nvSpPr>
        <p:spPr>
          <a:xfrm>
            <a:off x="9881661" y="6091240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Enum {TODO,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In_PROGRESS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DONE, HOLD}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37">
            <a:extLst>
              <a:ext uri="{FF2B5EF4-FFF2-40B4-BE49-F238E27FC236}">
                <a16:creationId xmlns:a16="http://schemas.microsoft.com/office/drawing/2014/main" id="{0EDE77E0-2917-FAB4-E545-55091369A4FC}"/>
              </a:ext>
            </a:extLst>
          </p:cNvPr>
          <p:cNvSpPr txBox="1">
            <a:spLocks/>
          </p:cNvSpPr>
          <p:nvPr/>
        </p:nvSpPr>
        <p:spPr>
          <a:xfrm>
            <a:off x="9917648" y="7839358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en-US" dirty="0" err="1">
                <a:latin typeface="TINKOFFSANS-MEDIUM" panose="02000506050000020004" pitchFamily="2" charset="0"/>
              </a:rPr>
              <a:t>DeadlineDate</a:t>
            </a:r>
            <a:endParaRPr lang="en-US" dirty="0">
              <a:latin typeface="TINKOFFSANS-MEDIUM" panose="02000506050000020004" pitchFamily="2" charset="0"/>
            </a:endParaRPr>
          </a:p>
        </p:txBody>
      </p:sp>
      <p:sp>
        <p:nvSpPr>
          <p:cNvPr id="7" name="Текст 32">
            <a:extLst>
              <a:ext uri="{FF2B5EF4-FFF2-40B4-BE49-F238E27FC236}">
                <a16:creationId xmlns:a16="http://schemas.microsoft.com/office/drawing/2014/main" id="{176467AA-15AB-3FAF-EC95-BD2F5AEB4A73}"/>
              </a:ext>
            </a:extLst>
          </p:cNvPr>
          <p:cNvSpPr txBox="1"/>
          <p:nvPr/>
        </p:nvSpPr>
        <p:spPr>
          <a:xfrm>
            <a:off x="9881661" y="8428281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Дата окончания 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432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6961239" y="1614771"/>
            <a:ext cx="11994181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Создать задачу, </a:t>
            </a:r>
            <a:r>
              <a:rPr lang="en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ID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должен присваиваться автоматически и дата создания тоже. На вход подаются значения поле</a:t>
            </a:r>
            <a:r>
              <a:rPr lang="ru-RU" sz="2800" dirty="0">
                <a:solidFill>
                  <a:schemeClr val="bg1"/>
                </a:solidFill>
                <a:latin typeface="+mn-lt"/>
              </a:rPr>
              <a:t>й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 задачи. 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задачу по </a:t>
            </a:r>
            <a:r>
              <a:rPr lang="en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id.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Операция должна возвращать значения полей задачи по </a:t>
            </a:r>
            <a:r>
              <a:rPr lang="en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ID. </a:t>
            </a:r>
            <a:endParaRPr lang="ru-RU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Удалить задачу. Операция должна удалять задачу из </a:t>
            </a:r>
            <a:r>
              <a:rPr lang="ru-RU" sz="28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трекера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.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список всех задач. Операция возвращать список задач со всеми полями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список задач на сегодня. Операция возвращает список задач, которых </a:t>
            </a:r>
            <a:r>
              <a:rPr lang="en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deadline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сегодня. 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список задач отфильтрованных по статусу и отсортированных по приоритету. 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историю просмотра задач. Задачи должны идти по истории просмотра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Вывести задачки сгруппированными по статусам </a:t>
            </a:r>
            <a:r>
              <a:rPr lang="en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c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сортировкой по приоритету </a:t>
            </a:r>
            <a:endParaRPr lang="en" sz="2800" b="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n-lt"/>
              </a:rPr>
              <a:t>Получить задачку с наименьшим приоритетом.</a:t>
            </a:r>
            <a:br>
              <a:rPr lang="en" dirty="0"/>
            </a:b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Операции для </a:t>
            </a:r>
            <a:r>
              <a:rPr lang="en-US" sz="6000" b="1" dirty="0" err="1">
                <a:latin typeface="Tinkoff Sans" panose="02000506050000020004" pitchFamily="2" charset="0"/>
              </a:rPr>
              <a:t>todo</a:t>
            </a:r>
            <a:r>
              <a:rPr lang="en-US" sz="6000" b="1" dirty="0">
                <a:latin typeface="Tinkoff Sans" panose="02000506050000020004" pitchFamily="2" charset="0"/>
              </a:rPr>
              <a:t> list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13697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Как хранить задачи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5" name="Текст 33">
            <a:extLst>
              <a:ext uri="{FF2B5EF4-FFF2-40B4-BE49-F238E27FC236}">
                <a16:creationId xmlns:a16="http://schemas.microsoft.com/office/drawing/2014/main" id="{BECA0149-5AC5-F08F-7576-7A1B7CE79516}"/>
              </a:ext>
            </a:extLst>
          </p:cNvPr>
          <p:cNvSpPr txBox="1">
            <a:spLocks/>
          </p:cNvSpPr>
          <p:nvPr/>
        </p:nvSpPr>
        <p:spPr>
          <a:xfrm>
            <a:off x="9899662" y="3675586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Через </a:t>
            </a:r>
            <a:r>
              <a:rPr lang="en-US" dirty="0">
                <a:latin typeface="TINKOFFSANS-MEDIUM" panose="02000506050000020004" pitchFamily="2" charset="0"/>
              </a:rPr>
              <a:t>Map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8" name="Текст 27">
            <a:extLst>
              <a:ext uri="{FF2B5EF4-FFF2-40B4-BE49-F238E27FC236}">
                <a16:creationId xmlns:a16="http://schemas.microsoft.com/office/drawing/2014/main" id="{9786B47B-DC31-28D6-F8CA-901619884E2F}"/>
              </a:ext>
            </a:extLst>
          </p:cNvPr>
          <p:cNvSpPr txBox="1">
            <a:spLocks/>
          </p:cNvSpPr>
          <p:nvPr/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Через коллекции </a:t>
            </a:r>
            <a:r>
              <a:rPr lang="en-US" dirty="0">
                <a:latin typeface="TINKOFFSANS-MEDIUM" panose="02000506050000020004" pitchFamily="2" charset="0"/>
              </a:rPr>
              <a:t>List,</a:t>
            </a:r>
            <a:r>
              <a:rPr lang="ru-RU" dirty="0">
                <a:latin typeface="TINKOFFSANS-MEDIUM" panose="02000506050000020004" pitchFamily="2" charset="0"/>
              </a:rPr>
              <a:t> </a:t>
            </a:r>
            <a:r>
              <a:rPr lang="en-US" dirty="0">
                <a:latin typeface="TINKOFFSANS-MEDIUM" panose="02000506050000020004" pitchFamily="2" charset="0"/>
              </a:rPr>
              <a:t>Set </a:t>
            </a:r>
            <a:endParaRPr lang="ru-RU" dirty="0">
              <a:latin typeface="TINKOFFSANS-MEDIUM" panose="02000506050000020004" pitchFamily="2" charset="0"/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6C06155A-7C35-F6F5-D7E7-D44EFEB606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403181BC-6F12-FF55-6C82-CADD5899B5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3770977"/>
            <a:ext cx="667804" cy="6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65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Как хранить задачи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2" name="Текст 32">
            <a:extLst>
              <a:ext uri="{FF2B5EF4-FFF2-40B4-BE49-F238E27FC236}">
                <a16:creationId xmlns:a16="http://schemas.microsoft.com/office/drawing/2014/main" id="{C2E988D7-5D0B-6621-51F2-6E257C22B3D0}"/>
              </a:ext>
            </a:extLst>
          </p:cNvPr>
          <p:cNvSpPr txBox="1">
            <a:spLocks/>
          </p:cNvSpPr>
          <p:nvPr/>
        </p:nvSpPr>
        <p:spPr>
          <a:xfrm>
            <a:off x="9827655" y="2284092"/>
            <a:ext cx="6493522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Можем хранить задачи через коллекции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List, Set,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но тогда каждый раз отдавая по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сложность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O(N)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Текст 33">
            <a:extLst>
              <a:ext uri="{FF2B5EF4-FFF2-40B4-BE49-F238E27FC236}">
                <a16:creationId xmlns:a16="http://schemas.microsoft.com/office/drawing/2014/main" id="{BECA0149-5AC5-F08F-7576-7A1B7CE79516}"/>
              </a:ext>
            </a:extLst>
          </p:cNvPr>
          <p:cNvSpPr txBox="1">
            <a:spLocks/>
          </p:cNvSpPr>
          <p:nvPr/>
        </p:nvSpPr>
        <p:spPr>
          <a:xfrm>
            <a:off x="9899662" y="3675586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Через </a:t>
            </a:r>
            <a:r>
              <a:rPr lang="en-US" dirty="0">
                <a:latin typeface="TINKOFFSANS-MEDIUM" panose="02000506050000020004" pitchFamily="2" charset="0"/>
              </a:rPr>
              <a:t>Map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8" name="Текст 27">
            <a:extLst>
              <a:ext uri="{FF2B5EF4-FFF2-40B4-BE49-F238E27FC236}">
                <a16:creationId xmlns:a16="http://schemas.microsoft.com/office/drawing/2014/main" id="{9786B47B-DC31-28D6-F8CA-901619884E2F}"/>
              </a:ext>
            </a:extLst>
          </p:cNvPr>
          <p:cNvSpPr txBox="1">
            <a:spLocks/>
          </p:cNvSpPr>
          <p:nvPr/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Через коллекции </a:t>
            </a:r>
            <a:r>
              <a:rPr lang="en-US" dirty="0">
                <a:latin typeface="TINKOFFSANS-MEDIUM" panose="02000506050000020004" pitchFamily="2" charset="0"/>
              </a:rPr>
              <a:t>List,</a:t>
            </a:r>
            <a:r>
              <a:rPr lang="ru-RU" dirty="0">
                <a:latin typeface="TINKOFFSANS-MEDIUM" panose="02000506050000020004" pitchFamily="2" charset="0"/>
              </a:rPr>
              <a:t> </a:t>
            </a:r>
            <a:r>
              <a:rPr lang="en-US" dirty="0">
                <a:latin typeface="TINKOFFSANS-MEDIUM" panose="02000506050000020004" pitchFamily="2" charset="0"/>
              </a:rPr>
              <a:t>Set 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9" name="Текст 32">
            <a:extLst>
              <a:ext uri="{FF2B5EF4-FFF2-40B4-BE49-F238E27FC236}">
                <a16:creationId xmlns:a16="http://schemas.microsoft.com/office/drawing/2014/main" id="{11FA3F79-E400-AEF2-61EA-8385847829DD}"/>
              </a:ext>
            </a:extLst>
          </p:cNvPr>
          <p:cNvSpPr txBox="1"/>
          <p:nvPr/>
        </p:nvSpPr>
        <p:spPr>
          <a:xfrm>
            <a:off x="9881661" y="4348885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Быстро вставляем и достаем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O(1), O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6C06155A-7C35-F6F5-D7E7-D44EFEB606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403181BC-6F12-FF55-6C82-CADD5899B5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3770977"/>
            <a:ext cx="667804" cy="6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39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История просмотров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16" name="Текст 32">
            <a:extLst>
              <a:ext uri="{FF2B5EF4-FFF2-40B4-BE49-F238E27FC236}">
                <a16:creationId xmlns:a16="http://schemas.microsoft.com/office/drawing/2014/main" id="{A9BFD6D3-9527-A3C5-9665-2216F9E138A4}"/>
              </a:ext>
            </a:extLst>
          </p:cNvPr>
          <p:cNvSpPr txBox="1">
            <a:spLocks/>
          </p:cNvSpPr>
          <p:nvPr/>
        </p:nvSpPr>
        <p:spPr>
          <a:xfrm>
            <a:off x="9827655" y="2284092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Можем завести отдельный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List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для хранения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отчетов, по которым работает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get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Текст 27">
            <a:extLst>
              <a:ext uri="{FF2B5EF4-FFF2-40B4-BE49-F238E27FC236}">
                <a16:creationId xmlns:a16="http://schemas.microsoft.com/office/drawing/2014/main" id="{CD54A15F-CF32-5AB7-892F-0B53A1DDD9DD}"/>
              </a:ext>
            </a:extLst>
          </p:cNvPr>
          <p:cNvSpPr txBox="1">
            <a:spLocks/>
          </p:cNvSpPr>
          <p:nvPr/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Отдельный </a:t>
            </a:r>
            <a:r>
              <a:rPr lang="en-US" dirty="0">
                <a:latin typeface="TINKOFFSANS-MEDIUM" panose="02000506050000020004" pitchFamily="2" charset="0"/>
              </a:rPr>
              <a:t>List</a:t>
            </a:r>
            <a:endParaRPr lang="ru-RU" dirty="0">
              <a:latin typeface="TINKOFFSANS-MEDIUM" panose="02000506050000020004" pitchFamily="2" charset="0"/>
            </a:endParaRPr>
          </a:p>
        </p:txBody>
      </p:sp>
      <p:pic>
        <p:nvPicPr>
          <p:cNvPr id="24" name="object 8">
            <a:extLst>
              <a:ext uri="{FF2B5EF4-FFF2-40B4-BE49-F238E27FC236}">
                <a16:creationId xmlns:a16="http://schemas.microsoft.com/office/drawing/2014/main" id="{ED4A6865-DB76-F0D0-07CC-076BC5AF78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88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История просмотров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16" name="Текст 32">
            <a:extLst>
              <a:ext uri="{FF2B5EF4-FFF2-40B4-BE49-F238E27FC236}">
                <a16:creationId xmlns:a16="http://schemas.microsoft.com/office/drawing/2014/main" id="{A9BFD6D3-9527-A3C5-9665-2216F9E138A4}"/>
              </a:ext>
            </a:extLst>
          </p:cNvPr>
          <p:cNvSpPr txBox="1">
            <a:spLocks/>
          </p:cNvSpPr>
          <p:nvPr/>
        </p:nvSpPr>
        <p:spPr>
          <a:xfrm>
            <a:off x="9827655" y="2284092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Можем завести отдельный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List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для хранения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отчетов, по которым работает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get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Текст 33">
            <a:extLst>
              <a:ext uri="{FF2B5EF4-FFF2-40B4-BE49-F238E27FC236}">
                <a16:creationId xmlns:a16="http://schemas.microsoft.com/office/drawing/2014/main" id="{B7215AEA-9C4B-A98F-3534-756AF6A87B8E}"/>
              </a:ext>
            </a:extLst>
          </p:cNvPr>
          <p:cNvSpPr txBox="1">
            <a:spLocks/>
          </p:cNvSpPr>
          <p:nvPr/>
        </p:nvSpPr>
        <p:spPr>
          <a:xfrm>
            <a:off x="9899662" y="3675586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en-US" dirty="0" err="1">
                <a:latin typeface="TINKOFFSANS-MEDIUM" panose="02000506050000020004" pitchFamily="2" charset="0"/>
              </a:rPr>
              <a:t>LinkedHashSet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20" name="Текст 27">
            <a:extLst>
              <a:ext uri="{FF2B5EF4-FFF2-40B4-BE49-F238E27FC236}">
                <a16:creationId xmlns:a16="http://schemas.microsoft.com/office/drawing/2014/main" id="{CD54A15F-CF32-5AB7-892F-0B53A1DDD9DD}"/>
              </a:ext>
            </a:extLst>
          </p:cNvPr>
          <p:cNvSpPr txBox="1">
            <a:spLocks/>
          </p:cNvSpPr>
          <p:nvPr/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Отдельный </a:t>
            </a:r>
            <a:r>
              <a:rPr lang="en-US" dirty="0">
                <a:latin typeface="TINKOFFSANS-MEDIUM" panose="02000506050000020004" pitchFamily="2" charset="0"/>
              </a:rPr>
              <a:t>List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21" name="Текст 32">
            <a:extLst>
              <a:ext uri="{FF2B5EF4-FFF2-40B4-BE49-F238E27FC236}">
                <a16:creationId xmlns:a16="http://schemas.microsoft.com/office/drawing/2014/main" id="{389B1053-4C1C-4FC3-FEA5-382E541081D1}"/>
              </a:ext>
            </a:extLst>
          </p:cNvPr>
          <p:cNvSpPr txBox="1"/>
          <p:nvPr/>
        </p:nvSpPr>
        <p:spPr>
          <a:xfrm>
            <a:off x="9881661" y="4348885"/>
            <a:ext cx="6811455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Будем хранить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LinkedHashSet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 получении задачи будем удалять ее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set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заново добавлять</a:t>
            </a:r>
          </a:p>
        </p:txBody>
      </p:sp>
      <p:pic>
        <p:nvPicPr>
          <p:cNvPr id="24" name="object 8">
            <a:extLst>
              <a:ext uri="{FF2B5EF4-FFF2-40B4-BE49-F238E27FC236}">
                <a16:creationId xmlns:a16="http://schemas.microsoft.com/office/drawing/2014/main" id="{ED4A6865-DB76-F0D0-07CC-076BC5AF78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25" name="object 9">
            <a:extLst>
              <a:ext uri="{FF2B5EF4-FFF2-40B4-BE49-F238E27FC236}">
                <a16:creationId xmlns:a16="http://schemas.microsoft.com/office/drawing/2014/main" id="{A635F2CA-EEB9-37CD-D452-224B4A5356F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3770977"/>
            <a:ext cx="667804" cy="64307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EE1C02F-23D5-67A7-12E8-175F35FB3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" y="2454809"/>
            <a:ext cx="5880938" cy="58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50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Работа с приоритетами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2" name="Текст 32">
            <a:extLst>
              <a:ext uri="{FF2B5EF4-FFF2-40B4-BE49-F238E27FC236}">
                <a16:creationId xmlns:a16="http://schemas.microsoft.com/office/drawing/2014/main" id="{58736EEF-EC9F-2292-B591-E7772FFD8397}"/>
              </a:ext>
            </a:extLst>
          </p:cNvPr>
          <p:cNvSpPr txBox="1">
            <a:spLocks/>
          </p:cNvSpPr>
          <p:nvPr/>
        </p:nvSpPr>
        <p:spPr>
          <a:xfrm>
            <a:off x="9827655" y="2284092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Напишем приложение по работе с задачами</a:t>
            </a:r>
          </a:p>
        </p:txBody>
      </p:sp>
      <p:sp>
        <p:nvSpPr>
          <p:cNvPr id="5" name="Текст 33">
            <a:extLst>
              <a:ext uri="{FF2B5EF4-FFF2-40B4-BE49-F238E27FC236}">
                <a16:creationId xmlns:a16="http://schemas.microsoft.com/office/drawing/2014/main" id="{76664848-1843-9D15-7040-CE3C581CD5BD}"/>
              </a:ext>
            </a:extLst>
          </p:cNvPr>
          <p:cNvSpPr txBox="1">
            <a:spLocks/>
          </p:cNvSpPr>
          <p:nvPr/>
        </p:nvSpPr>
        <p:spPr>
          <a:xfrm>
            <a:off x="9899662" y="3675586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Использование </a:t>
            </a:r>
            <a:r>
              <a:rPr lang="en-US" dirty="0" err="1">
                <a:latin typeface="TINKOFFSANS-MEDIUM" panose="02000506050000020004" pitchFamily="2" charset="0"/>
              </a:rPr>
              <a:t>TreeMap</a:t>
            </a:r>
            <a:endParaRPr lang="ru-RU" dirty="0">
              <a:latin typeface="TINKOFFSANS-MEDIUM" panose="02000506050000020004" pitchFamily="2" charset="0"/>
            </a:endParaRPr>
          </a:p>
        </p:txBody>
      </p:sp>
      <p:sp>
        <p:nvSpPr>
          <p:cNvPr id="8" name="Текст 27">
            <a:extLst>
              <a:ext uri="{FF2B5EF4-FFF2-40B4-BE49-F238E27FC236}">
                <a16:creationId xmlns:a16="http://schemas.microsoft.com/office/drawing/2014/main" id="{D352AE7A-2897-7E00-3B54-2BDD85E826B4}"/>
              </a:ext>
            </a:extLst>
          </p:cNvPr>
          <p:cNvSpPr txBox="1">
            <a:spLocks/>
          </p:cNvSpPr>
          <p:nvPr/>
        </p:nvSpPr>
        <p:spPr>
          <a:xfrm>
            <a:off x="9899650" y="1614771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Сортировка на каждый запрос</a:t>
            </a:r>
          </a:p>
        </p:txBody>
      </p:sp>
      <p:sp>
        <p:nvSpPr>
          <p:cNvPr id="9" name="Текст 32">
            <a:extLst>
              <a:ext uri="{FF2B5EF4-FFF2-40B4-BE49-F238E27FC236}">
                <a16:creationId xmlns:a16="http://schemas.microsoft.com/office/drawing/2014/main" id="{7BBF0C4B-6B0D-5A30-E323-176A02990FB2}"/>
              </a:ext>
            </a:extLst>
          </p:cNvPr>
          <p:cNvSpPr txBox="1"/>
          <p:nvPr/>
        </p:nvSpPr>
        <p:spPr>
          <a:xfrm>
            <a:off x="9881661" y="4348885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Красное и черное)</a:t>
            </a: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C172AAB7-D390-3306-280A-D8179EA007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457" y="1714217"/>
            <a:ext cx="667805" cy="580223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4839B83A-C8F5-FE4C-2CEC-4F7A2BBF10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5808" y="3770977"/>
            <a:ext cx="667804" cy="6430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B6B52B-8975-B07F-08BD-A115B3ABF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" y="4343574"/>
            <a:ext cx="5931643" cy="29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9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30882</TotalTime>
  <Words>510</Words>
  <Application>Microsoft Macintosh PowerPoint</Application>
  <PresentationFormat>Произвольный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Wingdings</vt:lpstr>
      <vt:lpstr>TINKOFFSANS-MEDIUM</vt:lpstr>
      <vt:lpstr>Arial</vt:lpstr>
      <vt:lpstr>Tinkoff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639</cp:revision>
  <dcterms:modified xsi:type="dcterms:W3CDTF">2023-10-25T06:35:53Z</dcterms:modified>
</cp:coreProperties>
</file>